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  <p:sldMasterId id="2147483653" r:id="rId2"/>
  </p:sldMasterIdLst>
  <p:sldIdLst>
    <p:sldId id="256" r:id="rId5"/>
    <p:sldId id="257" r:id="rId6"/>
    <p:sldId id="258" r:id="rId7"/>
    <p:sldId id="259" r:id="rId8"/>
    <p:sldId id="260" r:id="rId9"/>
  </p:sldIdLst>
  <p:sldSz cx="7556500" cy="10699750"/>
  <p:notesSz cx="7556500" cy="1069975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8" d="100"/>
          <a:sy n="68" d="100"/>
        </p:scale>
        <p:origin x="2970" y="84"/>
      </p:cViewPr>
      <p:guideLst>
        <p:guide pos="2880" orient="horz"/>
        <p:guide pos="23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2063750" cy="17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50" b="0" i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 bwMode="auto"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1pPr>
            <a:lvl2pPr marL="29844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2pPr>
            <a:lvl3pPr marL="29844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3pPr>
            <a:lvl4pPr marL="29844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4pPr>
            <a:lvl5pPr marL="29844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5pPr>
            <a:lvl6pPr marL="29844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6pPr>
            <a:lvl7pPr marL="29844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7pPr>
            <a:lvl8pPr marL="29844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8pPr>
            <a:lvl9pPr marL="29844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9pPr>
          </a:lstStyle>
          <a:p>
            <a:pPr marL="29844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Content" preserve="0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 bwMode="auto">
          <a:xfrm>
            <a:off x="378142" y="427990"/>
            <a:ext cx="6806565" cy="17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 bwMode="auto">
          <a:xfrm>
            <a:off x="378142" y="2460942"/>
            <a:ext cx="6806565" cy="70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2063750" cy="17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50" b="0" i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 bwMode="auto"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1pPr>
            <a:lvl2pPr marL="29844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2pPr>
            <a:lvl3pPr marL="29844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3pPr>
            <a:lvl4pPr marL="29844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4pPr>
            <a:lvl5pPr marL="29844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5pPr>
            <a:lvl6pPr marL="29844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6pPr>
            <a:lvl7pPr marL="29844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7pPr>
            <a:lvl8pPr marL="29844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8pPr>
            <a:lvl9pPr marL="29844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9pPr>
          </a:lstStyle>
          <a:p>
            <a:pPr marL="29844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wo Content" preserve="0" showMasterPhAnim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 bwMode="auto">
          <a:xfrm>
            <a:off x="378142" y="427990"/>
            <a:ext cx="6806565" cy="17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 bwMode="auto">
          <a:xfrm>
            <a:off x="378142" y="2460942"/>
            <a:ext cx="3289839" cy="70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 bwMode="auto">
          <a:xfrm>
            <a:off x="3894867" y="2460942"/>
            <a:ext cx="3289839" cy="70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2063750" cy="17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50" b="0" i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 bwMode="auto"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1pPr>
            <a:lvl2pPr marL="29844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2pPr>
            <a:lvl3pPr marL="29844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3pPr>
            <a:lvl4pPr marL="29844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4pPr>
            <a:lvl5pPr marL="29844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5pPr>
            <a:lvl6pPr marL="29844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6pPr>
            <a:lvl7pPr marL="29844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7pPr>
            <a:lvl8pPr marL="29844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8pPr>
            <a:lvl9pPr marL="29844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9pPr>
          </a:lstStyle>
          <a:p>
            <a:pPr marL="29844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 bwMode="auto">
          <a:xfrm>
            <a:off x="378142" y="427990"/>
            <a:ext cx="6806565" cy="17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2063750" cy="17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50" b="0" i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 bwMode="auto"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1pPr>
            <a:lvl2pPr marL="29844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2pPr>
            <a:lvl3pPr marL="29844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3pPr>
            <a:lvl4pPr marL="29844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4pPr>
            <a:lvl5pPr marL="29844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5pPr>
            <a:lvl6pPr marL="29844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6pPr>
            <a:lvl7pPr marL="29844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7pPr>
            <a:lvl8pPr marL="29844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8pPr>
            <a:lvl9pPr marL="29844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9pPr>
          </a:lstStyle>
          <a:p>
            <a:pPr marL="29844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2063750" cy="17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50" b="0" i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 bwMode="auto"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9844" marR="0" lv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1pPr>
            <a:lvl2pPr marL="29844" marR="0" lvl="1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2pPr>
            <a:lvl3pPr marL="29844" marR="0" lvl="2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3pPr>
            <a:lvl4pPr marL="29844" marR="0" lvl="3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4pPr>
            <a:lvl5pPr marL="29844" marR="0" lvl="4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5pPr>
            <a:lvl6pPr marL="29844" marR="0" lvl="5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6pPr>
            <a:lvl7pPr marL="29844" marR="0" lvl="6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7pPr>
            <a:lvl8pPr marL="29844" marR="0" lvl="7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8pPr>
            <a:lvl9pPr marL="29844" marR="0" lvl="8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9pPr>
          </a:lstStyle>
          <a:p>
            <a:pPr marL="29844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 bwMode="auto">
          <a:xfrm>
            <a:off x="0" y="9838689"/>
            <a:ext cx="7559040" cy="45085"/>
          </a:xfrm>
          <a:custGeom>
            <a:avLst/>
            <a:gdLst/>
            <a:ahLst/>
            <a:cxnLst/>
            <a:rect l="l" t="t" r="r" b="b"/>
            <a:pathLst>
              <a:path w="7559040" h="45084" fill="norm" stroke="1" extrusionOk="0">
                <a:moveTo>
                  <a:pt x="0" y="45085"/>
                </a:moveTo>
                <a:lnTo>
                  <a:pt x="7559040" y="45085"/>
                </a:lnTo>
                <a:lnTo>
                  <a:pt x="7559040" y="0"/>
                </a:lnTo>
                <a:lnTo>
                  <a:pt x="0" y="0"/>
                </a:lnTo>
                <a:lnTo>
                  <a:pt x="0" y="45085"/>
                </a:lnTo>
                <a:close/>
              </a:path>
            </a:pathLst>
          </a:custGeom>
          <a:solidFill>
            <a:srgbClr val="C5E7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7;p3"/>
          <p:cNvSpPr/>
          <p:nvPr/>
        </p:nvSpPr>
        <p:spPr bwMode="auto">
          <a:xfrm>
            <a:off x="0" y="9871075"/>
            <a:ext cx="7559040" cy="25400"/>
          </a:xfrm>
          <a:custGeom>
            <a:avLst/>
            <a:gdLst/>
            <a:ahLst/>
            <a:cxnLst/>
            <a:rect l="l" t="t" r="r" b="b"/>
            <a:pathLst>
              <a:path w="7559040" h="25400" fill="norm" stroke="1" extrusionOk="0">
                <a:moveTo>
                  <a:pt x="0" y="25399"/>
                </a:moveTo>
                <a:lnTo>
                  <a:pt x="7559040" y="25399"/>
                </a:lnTo>
                <a:lnTo>
                  <a:pt x="755904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C5E7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8;p3"/>
          <p:cNvSpPr/>
          <p:nvPr/>
        </p:nvSpPr>
        <p:spPr bwMode="auto">
          <a:xfrm>
            <a:off x="0" y="9838689"/>
            <a:ext cx="7559040" cy="45085"/>
          </a:xfrm>
          <a:custGeom>
            <a:avLst/>
            <a:gdLst/>
            <a:ahLst/>
            <a:cxnLst/>
            <a:rect l="l" t="t" r="r" b="b"/>
            <a:pathLst>
              <a:path w="7559040" h="45084" fill="norm" stroke="1" extrusionOk="0">
                <a:moveTo>
                  <a:pt x="7559040" y="0"/>
                </a:moveTo>
                <a:lnTo>
                  <a:pt x="0" y="0"/>
                </a:lnTo>
                <a:lnTo>
                  <a:pt x="0" y="45085"/>
                </a:lnTo>
              </a:path>
            </a:pathLst>
          </a:custGeom>
          <a:noFill/>
          <a:ln w="25400" cap="flat" cmpd="sng">
            <a:solidFill>
              <a:srgbClr val="C5E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9;p3"/>
          <p:cNvSpPr/>
          <p:nvPr/>
        </p:nvSpPr>
        <p:spPr bwMode="auto">
          <a:xfrm>
            <a:off x="6491604" y="9943794"/>
            <a:ext cx="530860" cy="297180"/>
          </a:xfrm>
          <a:custGeom>
            <a:avLst/>
            <a:gdLst/>
            <a:ahLst/>
            <a:cxnLst/>
            <a:rect l="l" t="t" r="r" b="b"/>
            <a:pathLst>
              <a:path w="530859" h="297179" fill="norm" stroke="1" extrusionOk="0">
                <a:moveTo>
                  <a:pt x="0" y="297179"/>
                </a:moveTo>
                <a:lnTo>
                  <a:pt x="530656" y="297179"/>
                </a:lnTo>
                <a:lnTo>
                  <a:pt x="530656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C5E7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 bwMode="auto">
          <a:xfrm>
            <a:off x="378142" y="427990"/>
            <a:ext cx="6806565" cy="17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 bwMode="auto">
          <a:xfrm>
            <a:off x="378142" y="2460942"/>
            <a:ext cx="6806565" cy="70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2063750" cy="17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 bwMode="auto"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1pPr>
            <a:lvl2pPr marL="29844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2pPr>
            <a:lvl3pPr marL="29844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3pPr>
            <a:lvl4pPr marL="29844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4pPr>
            <a:lvl5pPr marL="29844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5pPr>
            <a:lvl6pPr marL="29844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6pPr>
            <a:lvl7pPr marL="29844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7pPr>
            <a:lvl8pPr marL="29844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8pPr>
            <a:lvl9pPr marL="29844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9pPr>
          </a:lstStyle>
          <a:p>
            <a:pPr marL="29844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 bwMode="auto">
          <a:xfrm>
            <a:off x="0" y="9838689"/>
            <a:ext cx="7559040" cy="45085"/>
          </a:xfrm>
          <a:custGeom>
            <a:avLst/>
            <a:gdLst/>
            <a:ahLst/>
            <a:cxnLst/>
            <a:rect l="l" t="t" r="r" b="b"/>
            <a:pathLst>
              <a:path w="7559040" h="45084" fill="norm" stroke="1" extrusionOk="0">
                <a:moveTo>
                  <a:pt x="0" y="45085"/>
                </a:moveTo>
                <a:lnTo>
                  <a:pt x="7559040" y="45085"/>
                </a:lnTo>
                <a:lnTo>
                  <a:pt x="7559040" y="0"/>
                </a:lnTo>
                <a:lnTo>
                  <a:pt x="0" y="0"/>
                </a:lnTo>
                <a:lnTo>
                  <a:pt x="0" y="45085"/>
                </a:lnTo>
                <a:close/>
              </a:path>
            </a:pathLst>
          </a:custGeom>
          <a:solidFill>
            <a:srgbClr val="C5E7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7" name="Google Shape;7;p1"/>
          <p:cNvSpPr/>
          <p:nvPr/>
        </p:nvSpPr>
        <p:spPr bwMode="auto">
          <a:xfrm>
            <a:off x="0" y="9871075"/>
            <a:ext cx="7559040" cy="25400"/>
          </a:xfrm>
          <a:custGeom>
            <a:avLst/>
            <a:gdLst/>
            <a:ahLst/>
            <a:cxnLst/>
            <a:rect l="l" t="t" r="r" b="b"/>
            <a:pathLst>
              <a:path w="7559040" h="25400" fill="norm" stroke="1" extrusionOk="0">
                <a:moveTo>
                  <a:pt x="0" y="25399"/>
                </a:moveTo>
                <a:lnTo>
                  <a:pt x="7559040" y="25399"/>
                </a:lnTo>
                <a:lnTo>
                  <a:pt x="755904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C5E7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8" name="Google Shape;8;p1"/>
          <p:cNvSpPr/>
          <p:nvPr/>
        </p:nvSpPr>
        <p:spPr bwMode="auto">
          <a:xfrm>
            <a:off x="0" y="9838689"/>
            <a:ext cx="7559040" cy="45085"/>
          </a:xfrm>
          <a:custGeom>
            <a:avLst/>
            <a:gdLst/>
            <a:ahLst/>
            <a:cxnLst/>
            <a:rect l="l" t="t" r="r" b="b"/>
            <a:pathLst>
              <a:path w="7559040" h="45084" fill="norm" stroke="1" extrusionOk="0">
                <a:moveTo>
                  <a:pt x="7559040" y="0"/>
                </a:moveTo>
                <a:lnTo>
                  <a:pt x="0" y="0"/>
                </a:lnTo>
                <a:lnTo>
                  <a:pt x="0" y="45085"/>
                </a:lnTo>
              </a:path>
            </a:pathLst>
          </a:custGeom>
          <a:noFill/>
          <a:ln w="25400" cap="flat" cmpd="sng">
            <a:solidFill>
              <a:srgbClr val="C5E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9" name="Google Shape;9;p1"/>
          <p:cNvSpPr/>
          <p:nvPr/>
        </p:nvSpPr>
        <p:spPr bwMode="auto">
          <a:xfrm>
            <a:off x="6491604" y="9943794"/>
            <a:ext cx="530860" cy="297180"/>
          </a:xfrm>
          <a:custGeom>
            <a:avLst/>
            <a:gdLst/>
            <a:ahLst/>
            <a:cxnLst/>
            <a:rect l="l" t="t" r="r" b="b"/>
            <a:pathLst>
              <a:path w="530859" h="297179" fill="norm" stroke="1" extrusionOk="0">
                <a:moveTo>
                  <a:pt x="0" y="297179"/>
                </a:moveTo>
                <a:lnTo>
                  <a:pt x="530656" y="297179"/>
                </a:lnTo>
                <a:lnTo>
                  <a:pt x="530656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C5E7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378142" y="427990"/>
            <a:ext cx="6806565" cy="17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378142" y="2460942"/>
            <a:ext cx="6806565" cy="706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2063750" cy="17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50" b="0" i="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 bwMode="auto">
          <a:xfrm>
            <a:off x="378142" y="9950768"/>
            <a:ext cx="173945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9844" marR="0" lvl="0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1pPr>
            <a:lvl2pPr marL="29844" marR="0" lvl="1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2pPr>
            <a:lvl3pPr marL="29844" marR="0" lvl="2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3pPr>
            <a:lvl4pPr marL="29844" marR="0" lvl="3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4pPr>
            <a:lvl5pPr marL="29844" marR="0" lvl="4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5pPr>
            <a:lvl6pPr marL="29844" marR="0" lvl="5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6pPr>
            <a:lvl7pPr marL="29844" marR="0" lvl="6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7pPr>
            <a:lvl8pPr marL="29844" marR="0" lvl="7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8pPr>
            <a:lvl9pPr marL="29844" marR="0" lvl="8" indent="0" algn="l">
              <a:lnSpc>
                <a:spcPct val="100000"/>
              </a:lnSpc>
              <a:spcBef>
                <a:spcPts val="0"/>
              </a:spcBef>
              <a:buNone/>
              <a:defRPr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</a:defRPr>
            </a:lvl9pPr>
          </a:lstStyle>
          <a:p>
            <a:pPr marL="29844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 bwMode="auto">
          <a:xfrm>
            <a:off x="1092219" y="5118447"/>
            <a:ext cx="39000" cy="30600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3" name="Google Shape;53;p1"/>
          <p:cNvSpPr/>
          <p:nvPr/>
        </p:nvSpPr>
        <p:spPr bwMode="auto">
          <a:xfrm>
            <a:off x="1104919" y="5278065"/>
            <a:ext cx="39000" cy="30600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4" name="Google Shape;54;p1"/>
          <p:cNvSpPr/>
          <p:nvPr/>
        </p:nvSpPr>
        <p:spPr bwMode="auto">
          <a:xfrm>
            <a:off x="1104919" y="5437681"/>
            <a:ext cx="39000" cy="30600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ldNum" idx="12"/>
          </p:nvPr>
        </p:nvSpPr>
        <p:spPr bwMode="auto">
          <a:xfrm>
            <a:off x="6655739" y="9897403"/>
            <a:ext cx="379593" cy="32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25400">
              <a:defRPr/>
            </a:pPr>
            <a:fld id="{00000000-1234-1234-1234-123412341234}" type="slidenum">
              <a:rPr lang="ru-RU">
                <a:latin typeface="Cambria"/>
                <a:ea typeface="Cambria"/>
                <a:cs typeface="Cambria"/>
              </a:rPr>
              <a:t/>
            </a:fld>
            <a:endParaRPr>
              <a:latin typeface="Cambria"/>
              <a:ea typeface="Cambria"/>
              <a:cs typeface="Cambria"/>
            </a:endParaRPr>
          </a:p>
        </p:txBody>
      </p:sp>
      <p:pic>
        <p:nvPicPr>
          <p:cNvPr id="56" name="Google Shape;56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-1" y="8069"/>
            <a:ext cx="7554282" cy="1220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"/>
          <p:cNvGrpSpPr/>
          <p:nvPr/>
        </p:nvGrpSpPr>
        <p:grpSpPr bwMode="auto">
          <a:xfrm>
            <a:off x="0" y="-1391861"/>
            <a:ext cx="8185791" cy="2617042"/>
            <a:chOff x="-292827" y="115235"/>
            <a:chExt cx="8188194" cy="3021657"/>
          </a:xfrm>
        </p:grpSpPr>
        <p:pic>
          <p:nvPicPr>
            <p:cNvPr id="58" name="Google Shape;58;p1"/>
            <p:cNvPicPr/>
            <p:nvPr/>
          </p:nvPicPr>
          <p:blipFill>
            <a:blip r:embed="rId3">
              <a:alphaModFix/>
            </a:blip>
            <a:stretch/>
          </p:blipFill>
          <p:spPr bwMode="auto">
            <a:xfrm>
              <a:off x="-292827" y="1780168"/>
              <a:ext cx="7556499" cy="1356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"/>
            <p:cNvSpPr/>
            <p:nvPr/>
          </p:nvSpPr>
          <p:spPr bwMode="auto">
            <a:xfrm>
              <a:off x="1111250" y="115235"/>
              <a:ext cx="6784117" cy="319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0170">
                <a:buSzPts val="1200"/>
                <a:defRPr/>
              </a:pPr>
              <a:r>
                <a:rPr lang="ru-RU" sz="12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</a:rPr>
                <a:t>; 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</p:grpSp>
      <p:sp>
        <p:nvSpPr>
          <p:cNvPr id="65" name="Google Shape;65;p1"/>
          <p:cNvSpPr/>
          <p:nvPr/>
        </p:nvSpPr>
        <p:spPr bwMode="auto">
          <a:xfrm>
            <a:off x="687359" y="5569065"/>
            <a:ext cx="39000" cy="30600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6" name="Google Shape;66;p1"/>
          <p:cNvSpPr/>
          <p:nvPr/>
        </p:nvSpPr>
        <p:spPr bwMode="auto">
          <a:xfrm>
            <a:off x="700059" y="5728682"/>
            <a:ext cx="39000" cy="30600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7" name="Google Shape;67;p1"/>
          <p:cNvSpPr/>
          <p:nvPr/>
        </p:nvSpPr>
        <p:spPr bwMode="auto">
          <a:xfrm>
            <a:off x="700040" y="6257333"/>
            <a:ext cx="38981" cy="41979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800"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Google Shape;68;p1"/>
          <p:cNvSpPr txBox="1"/>
          <p:nvPr/>
        </p:nvSpPr>
        <p:spPr bwMode="auto">
          <a:xfrm>
            <a:off x="404859" y="7346280"/>
            <a:ext cx="7428102" cy="196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spAutoFit/>
          </a:bodyPr>
          <a:lstStyle/>
          <a:p>
            <a:pPr marL="297815" indent="-285750">
              <a:buClr>
                <a:schemeClr val="dk1"/>
              </a:buClr>
              <a:buSzPts val="1600"/>
              <a:buChar char="•"/>
              <a:defRPr/>
            </a:pPr>
            <a:r>
              <a:rPr lang="ru-RU" sz="1600" b="1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Базовая модель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			-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4 500 000 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6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12065" lvl="1">
              <a:buClr>
                <a:schemeClr val="dk1"/>
              </a:buClr>
              <a:buSzPts val="1600"/>
              <a:defRPr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Закрытая кабина с дверьми, отопитель салона, контрольная панель управления, приборная панель, регулируемое сиденье водителя, проблесковый маячок.</a:t>
            </a:r>
            <a:endParaRPr/>
          </a:p>
          <a:p>
            <a:pPr marL="12065" lvl="1">
              <a:buClr>
                <a:schemeClr val="dk1"/>
              </a:buClr>
              <a:buSzPts val="1600"/>
              <a:defRPr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Навесное оборудование </a:t>
            </a:r>
            <a:endParaRPr/>
          </a:p>
          <a:p>
            <a:pPr marL="12065" lvl="1">
              <a:buClr>
                <a:schemeClr val="dk1"/>
              </a:buClr>
              <a:buSzPts val="1600"/>
              <a:defRPr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Подвижные уборочные Щетки – 2шт</a:t>
            </a:r>
            <a:endParaRPr/>
          </a:p>
          <a:p>
            <a:pPr marL="12065" lvl="1">
              <a:buClr>
                <a:schemeClr val="dk1"/>
              </a:buClr>
              <a:buSzPts val="1600"/>
              <a:defRPr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Бак-мусороприемник.</a:t>
            </a:r>
            <a:endParaRPr/>
          </a:p>
          <a:p>
            <a:pPr marL="297815" indent="-285750">
              <a:spcBef>
                <a:spcPts val="10"/>
              </a:spcBef>
              <a:buClr>
                <a:schemeClr val="dk1"/>
              </a:buClr>
              <a:buSzPts val="1600"/>
              <a:buFont typeface="Arial"/>
              <a:buChar char="•"/>
              <a:defRPr/>
            </a:pPr>
            <a:endParaRPr lang="en-US"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9" name="Google Shape;69;p1"/>
          <p:cNvSpPr/>
          <p:nvPr/>
        </p:nvSpPr>
        <p:spPr bwMode="auto">
          <a:xfrm>
            <a:off x="180890" y="1386007"/>
            <a:ext cx="7197372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Коммерческое предложение </a:t>
            </a:r>
            <a:endParaRPr/>
          </a:p>
          <a:p>
            <a:pPr algn="ctr">
              <a:spcAft>
                <a:spcPts val="80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Электрическая Подметально-Уборочная Машина </a:t>
            </a:r>
            <a:endParaRPr lang="en-US" sz="24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Чистослав</a:t>
            </a:r>
            <a:r>
              <a:rPr lang="ru-RU" sz="240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</a:t>
            </a:r>
            <a:endParaRPr/>
          </a:p>
        </p:txBody>
      </p:sp>
      <p:sp>
        <p:nvSpPr>
          <p:cNvPr id="71" name="Google Shape;71;p1"/>
          <p:cNvSpPr/>
          <p:nvPr/>
        </p:nvSpPr>
        <p:spPr bwMode="auto">
          <a:xfrm>
            <a:off x="1131219" y="44205"/>
            <a:ext cx="6782126" cy="10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170">
              <a:buSzPts val="1200"/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  <a:ea typeface="Times New Roman"/>
                <a:cs typeface="Times New Roman"/>
              </a:rPr>
              <a:t>ООО «АГРО АЛЬЯНС» </a:t>
            </a:r>
            <a:endParaRPr/>
          </a:p>
          <a:p>
            <a:pPr marL="90170">
              <a:buSzPts val="1200"/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  <a:ea typeface="Times New Roman"/>
                <a:cs typeface="Times New Roman"/>
              </a:rPr>
              <a:t>официальный дилер электрокаров </a:t>
            </a:r>
            <a:r>
              <a:rPr lang="ru-RU" sz="1200" b="1" u="sng">
                <a:solidFill>
                  <a:srgbClr val="F0F0F0"/>
                </a:solidFill>
                <a:latin typeface="Times New Roman"/>
                <a:ea typeface="Times New Roman"/>
                <a:cs typeface="Times New Roman"/>
              </a:rPr>
              <a:t>Garia</a:t>
            </a:r>
            <a:r>
              <a:rPr lang="ru-RU" sz="1200" b="1" u="sng">
                <a:solidFill>
                  <a:srgbClr val="F0F0F0"/>
                </a:solidFill>
                <a:latin typeface="Times New Roman"/>
                <a:ea typeface="Times New Roman"/>
                <a:cs typeface="Times New Roman"/>
              </a:rPr>
              <a:t>, Тройка, </a:t>
            </a:r>
            <a:r>
              <a:rPr lang="ru-RU" sz="1200" b="1" u="sng">
                <a:solidFill>
                  <a:srgbClr val="F0F0F0"/>
                </a:solidFill>
                <a:latin typeface="Times New Roman"/>
                <a:ea typeface="Times New Roman"/>
                <a:cs typeface="Times New Roman"/>
              </a:rPr>
              <a:t>ClubCar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4999"/>
              </a:lnSpc>
              <a:buSzPts val="1200"/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127474, город Москва, ул. 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Селигерская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, д. 18  корпус 3, пом. 1Н ком4; </a:t>
            </a:r>
            <a:endParaRPr/>
          </a:p>
          <a:p>
            <a:pPr>
              <a:lnSpc>
                <a:spcPct val="114999"/>
              </a:lnSpc>
              <a:buSzPts val="1200"/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ИНН 7713427990;   КПП  771301001; ОГРН  1177746088387; р/с 40702810202860003639 </a:t>
            </a:r>
            <a:endParaRPr/>
          </a:p>
          <a:p>
            <a:pPr>
              <a:lnSpc>
                <a:spcPct val="114999"/>
              </a:lnSpc>
              <a:buSzPts val="1200"/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В АО "АЛЬФА-БАНК" ; БИК: 044525593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ftr" idx="11"/>
          </p:nvPr>
        </p:nvSpPr>
        <p:spPr bwMode="auto">
          <a:xfrm>
            <a:off x="404860" y="9928604"/>
            <a:ext cx="6397308" cy="3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defRPr/>
            </a:pPr>
            <a:r>
              <a:rPr lang="ru-RU"/>
              <a:t>Официальный дистрибьютор электромобилей ООО «Агро Альянс», +7(495) 149-73-08</a:t>
            </a:r>
            <a:endParaRPr/>
          </a:p>
          <a:p>
            <a:pPr marL="12700">
              <a:lnSpc>
                <a:spcPct val="117499"/>
              </a:lnSpc>
              <a:defRPr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5648" y="2734963"/>
            <a:ext cx="6449684" cy="4141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9241" y="1487207"/>
            <a:ext cx="4187594" cy="38774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1142029" y="432261"/>
            <a:ext cx="6427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</a:rPr>
              <a:t>ООО «АГРО АЛЬЯНС» — официальный дилер электромобилей </a:t>
            </a:r>
            <a:r>
              <a:rPr lang="en-US" sz="1200" b="1" u="sng">
                <a:solidFill>
                  <a:srgbClr val="F0F0F0"/>
                </a:solidFill>
                <a:latin typeface="Times New Roman"/>
              </a:rPr>
              <a:t>Garia</a:t>
            </a:r>
            <a:r>
              <a:rPr lang="ru-RU" sz="1200" b="1" u="sng">
                <a:solidFill>
                  <a:srgbClr val="F0F0F0"/>
                </a:solidFill>
                <a:latin typeface="Times New Roman"/>
              </a:rPr>
              <a:t>, Тройка, </a:t>
            </a:r>
            <a:r>
              <a:rPr lang="en-US" sz="1200" b="1" u="sng">
                <a:solidFill>
                  <a:srgbClr val="F0F0F0"/>
                </a:solidFill>
                <a:latin typeface="Times New Roman"/>
              </a:rPr>
              <a:t>ClubCar</a:t>
            </a:r>
            <a:endParaRPr lang="ru-RU" sz="1200" b="1"/>
          </a:p>
        </p:txBody>
      </p:sp>
      <p:sp>
        <p:nvSpPr>
          <p:cNvPr id="6" name="Google Shape;51;p7"/>
          <p:cNvSpPr/>
          <p:nvPr/>
        </p:nvSpPr>
        <p:spPr bwMode="auto">
          <a:xfrm>
            <a:off x="0" y="-12967"/>
            <a:ext cx="7559040" cy="1191259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7" name="Google Shape;52;p7"/>
          <p:cNvSpPr/>
          <p:nvPr/>
        </p:nvSpPr>
        <p:spPr bwMode="auto">
          <a:xfrm>
            <a:off x="0" y="-12332"/>
            <a:ext cx="1191260" cy="1191259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8" name="Google Shape;53;p7"/>
          <p:cNvSpPr/>
          <p:nvPr/>
        </p:nvSpPr>
        <p:spPr bwMode="auto">
          <a:xfrm>
            <a:off x="3968115" y="562343"/>
            <a:ext cx="254000" cy="40640"/>
          </a:xfrm>
          <a:prstGeom prst="rect">
            <a:avLst/>
          </a:prstGeom>
          <a:blipFill>
            <a:blip r:embed="rId5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9" name="Google Shape;54;p7"/>
          <p:cNvSpPr/>
          <p:nvPr/>
        </p:nvSpPr>
        <p:spPr bwMode="auto">
          <a:xfrm>
            <a:off x="4163059" y="782053"/>
            <a:ext cx="272414" cy="40640"/>
          </a:xfrm>
          <a:prstGeom prst="rect">
            <a:avLst/>
          </a:prstGeom>
          <a:blipFill>
            <a:blip r:embed="rId6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10" name="Google Shape;55;p7"/>
          <p:cNvSpPr/>
          <p:nvPr/>
        </p:nvSpPr>
        <p:spPr bwMode="auto">
          <a:xfrm>
            <a:off x="3815714" y="961758"/>
            <a:ext cx="241935" cy="40640"/>
          </a:xfrm>
          <a:prstGeom prst="rect">
            <a:avLst/>
          </a:prstGeom>
          <a:blipFill>
            <a:blip r:embed="rId7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91260" y="29608"/>
            <a:ext cx="67821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Bef>
                <a:spcPts val="350"/>
              </a:spcBef>
              <a:spcAft>
                <a:spcPts val="0"/>
              </a:spcAft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ООО «АГРО АЛЬЯНС» — официальный дилер электрокаров </a:t>
            </a:r>
            <a:r>
              <a:rPr lang="en-US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Garia</a:t>
            </a:r>
            <a:r>
              <a:rPr lang="ru-RU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, Тройка, </a:t>
            </a:r>
            <a:r>
              <a:rPr lang="en-US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ClubCar</a:t>
            </a:r>
            <a:endParaRPr lang="ru-RU" sz="1200" b="1">
              <a:latin typeface="Times New Roman"/>
              <a:ea typeface="Arial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127474, город Москва, ул. 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Селигерская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, д. 18  корпус 3, пом. 1Н ком4; 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ИНН 7713427990;   КПП  771301001; ОГРН  1177746088387; р/с 40702810202860003639 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В  ООО «Банк Точка»; БИК:044525104 </a:t>
            </a:r>
            <a:endParaRPr lang="ru-RU" sz="1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Google Shape;58;p7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3368572" cy="34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>
              <a:lnSpc>
                <a:spcPct val="10608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(495) 149-7</a:t>
            </a:r>
            <a:r>
              <a:rPr lang="ru-RU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-08  </a:t>
            </a:r>
            <a:r>
              <a:rPr lang="ru-RU"/>
              <a:t>ООО 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</a:t>
            </a:r>
            <a:r>
              <a:rPr lang="ru-RU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АГРО-АЛЬЯНС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</a:t>
            </a:r>
            <a:endParaRPr/>
          </a:p>
        </p:txBody>
      </p:sp>
      <p:sp>
        <p:nvSpPr>
          <p:cNvPr id="13" name="Google Shape;59;p7"/>
          <p:cNvSpPr txBox="1">
            <a:spLocks noGrp="1"/>
          </p:cNvSpPr>
          <p:nvPr>
            <p:ph type="sldNum" idx="12"/>
          </p:nvPr>
        </p:nvSpPr>
        <p:spPr bwMode="auto">
          <a:xfrm>
            <a:off x="6658228" y="9930130"/>
            <a:ext cx="415431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noAutofit/>
          </a:bodyPr>
          <a:lstStyle/>
          <a:p>
            <a: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2000" b="0" i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/>
            </a:fld>
            <a:endParaRPr/>
          </a:p>
        </p:txBody>
      </p:sp>
      <p:sp>
        <p:nvSpPr>
          <p:cNvPr id="19" name="Полилиния 18"/>
          <p:cNvSpPr/>
          <p:nvPr/>
        </p:nvSpPr>
        <p:spPr bwMode="auto">
          <a:xfrm rot="10800000">
            <a:off x="3990432" y="1487207"/>
            <a:ext cx="2981101" cy="3847426"/>
          </a:xfrm>
          <a:custGeom>
            <a:avLst/>
            <a:gdLst>
              <a:gd name="connsiteX0" fmla="*/ 0 w 3112901"/>
              <a:gd name="connsiteY0" fmla="*/ 0 h 4377865"/>
              <a:gd name="connsiteX1" fmla="*/ 1749973 w 3112901"/>
              <a:gd name="connsiteY1" fmla="*/ 0 h 4377865"/>
              <a:gd name="connsiteX2" fmla="*/ 1834272 w 3112901"/>
              <a:gd name="connsiteY2" fmla="*/ 40609 h 4377865"/>
              <a:gd name="connsiteX3" fmla="*/ 3112901 w 3112901"/>
              <a:gd name="connsiteY3" fmla="*/ 2188933 h 4377865"/>
              <a:gd name="connsiteX4" fmla="*/ 1834272 w 3112901"/>
              <a:gd name="connsiteY4" fmla="*/ 4337257 h 4377865"/>
              <a:gd name="connsiteX5" fmla="*/ 1749975 w 3112901"/>
              <a:gd name="connsiteY5" fmla="*/ 4377865 h 4377865"/>
              <a:gd name="connsiteX6" fmla="*/ 0 w 3112901"/>
              <a:gd name="connsiteY6" fmla="*/ 4377865 h 437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01" h="4377865" fill="norm" stroke="1" extrusionOk="0">
                <a:moveTo>
                  <a:pt x="0" y="0"/>
                </a:moveTo>
                <a:lnTo>
                  <a:pt x="1749973" y="0"/>
                </a:lnTo>
                <a:lnTo>
                  <a:pt x="1834272" y="40609"/>
                </a:lnTo>
                <a:cubicBezTo>
                  <a:pt x="2595881" y="454340"/>
                  <a:pt x="3112901" y="1261258"/>
                  <a:pt x="3112901" y="2188933"/>
                </a:cubicBezTo>
                <a:cubicBezTo>
                  <a:pt x="3112901" y="3116608"/>
                  <a:pt x="2595881" y="3923527"/>
                  <a:pt x="1834272" y="4337257"/>
                </a:cubicBezTo>
                <a:lnTo>
                  <a:pt x="1749975" y="4377865"/>
                </a:lnTo>
                <a:lnTo>
                  <a:pt x="0" y="4377865"/>
                </a:lnTo>
                <a:close/>
              </a:path>
            </a:pathLst>
          </a:custGeom>
          <a:solidFill>
            <a:srgbClr val="254A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25" name="Полилиния 24"/>
          <p:cNvSpPr/>
          <p:nvPr/>
        </p:nvSpPr>
        <p:spPr bwMode="auto">
          <a:xfrm>
            <a:off x="569241" y="5417819"/>
            <a:ext cx="2653891" cy="4148249"/>
          </a:xfrm>
          <a:custGeom>
            <a:avLst/>
            <a:gdLst>
              <a:gd name="connsiteX0" fmla="*/ 0 w 3112901"/>
              <a:gd name="connsiteY0" fmla="*/ 0 h 4377865"/>
              <a:gd name="connsiteX1" fmla="*/ 1749973 w 3112901"/>
              <a:gd name="connsiteY1" fmla="*/ 0 h 4377865"/>
              <a:gd name="connsiteX2" fmla="*/ 1834272 w 3112901"/>
              <a:gd name="connsiteY2" fmla="*/ 40609 h 4377865"/>
              <a:gd name="connsiteX3" fmla="*/ 3112901 w 3112901"/>
              <a:gd name="connsiteY3" fmla="*/ 2188933 h 4377865"/>
              <a:gd name="connsiteX4" fmla="*/ 1834272 w 3112901"/>
              <a:gd name="connsiteY4" fmla="*/ 4337257 h 4377865"/>
              <a:gd name="connsiteX5" fmla="*/ 1749975 w 3112901"/>
              <a:gd name="connsiteY5" fmla="*/ 4377865 h 4377865"/>
              <a:gd name="connsiteX6" fmla="*/ 0 w 3112901"/>
              <a:gd name="connsiteY6" fmla="*/ 4377865 h 437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2901" h="4377865" fill="norm" stroke="1" extrusionOk="0">
                <a:moveTo>
                  <a:pt x="0" y="0"/>
                </a:moveTo>
                <a:lnTo>
                  <a:pt x="1749973" y="0"/>
                </a:lnTo>
                <a:lnTo>
                  <a:pt x="1834272" y="40609"/>
                </a:lnTo>
                <a:cubicBezTo>
                  <a:pt x="2595881" y="454340"/>
                  <a:pt x="3112901" y="1261258"/>
                  <a:pt x="3112901" y="2188933"/>
                </a:cubicBezTo>
                <a:cubicBezTo>
                  <a:pt x="3112901" y="3116608"/>
                  <a:pt x="2595881" y="3923527"/>
                  <a:pt x="1834272" y="4337257"/>
                </a:cubicBezTo>
                <a:lnTo>
                  <a:pt x="1749975" y="4377865"/>
                </a:lnTo>
                <a:lnTo>
                  <a:pt x="0" y="4377865"/>
                </a:lnTo>
                <a:close/>
              </a:path>
            </a:pathLst>
          </a:custGeom>
          <a:solidFill>
            <a:srgbClr val="254A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693432" y="6370869"/>
            <a:ext cx="28682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Дисковые</a:t>
            </a:r>
            <a:endParaRPr/>
          </a:p>
          <a:p>
            <a:pPr>
              <a:spcAft>
                <a:spcPts val="800"/>
              </a:spcAft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Щетки </a:t>
            </a:r>
            <a:endParaRPr/>
          </a:p>
          <a:p>
            <a:pPr>
              <a:spcAft>
                <a:spcPts val="800"/>
              </a:spcAft>
              <a:defRPr/>
            </a:pPr>
            <a:r>
              <a:rPr lang="ru-RU" sz="18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Оснащены 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пылеподавителями</a:t>
            </a: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>
              <a:spcAft>
                <a:spcPts val="800"/>
              </a:spcAft>
              <a:defRPr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            </a:t>
            </a:r>
            <a:endParaRPr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3981695" y="2093861"/>
            <a:ext cx="2868274" cy="2407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Бак сбора мусора</a:t>
            </a:r>
            <a:endParaRPr/>
          </a:p>
          <a:p>
            <a:pPr algn="r"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Гидропривод для          	вертикального сброса мусора</a:t>
            </a:r>
            <a:endParaRPr/>
          </a:p>
          <a:p>
            <a:pPr algn="r">
              <a:lnSpc>
                <a:spcPct val="114999"/>
              </a:lnSpc>
              <a:spcAft>
                <a:spcPts val="800"/>
              </a:spcAft>
              <a:defRPr/>
            </a:pPr>
            <a:endParaRPr lang="ru-RU" sz="1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347323" y="5517882"/>
            <a:ext cx="3286476" cy="4048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142029" y="432261"/>
            <a:ext cx="6427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</a:rPr>
              <a:t>ООО «АГРО АЛЬЯНС» — официальный дилер электромобилей </a:t>
            </a:r>
            <a:r>
              <a:rPr lang="en-US" sz="1200" b="1" u="sng">
                <a:solidFill>
                  <a:srgbClr val="F0F0F0"/>
                </a:solidFill>
                <a:latin typeface="Times New Roman"/>
              </a:rPr>
              <a:t>Garia</a:t>
            </a:r>
            <a:r>
              <a:rPr lang="ru-RU" sz="1200" b="1" u="sng">
                <a:solidFill>
                  <a:srgbClr val="F0F0F0"/>
                </a:solidFill>
                <a:latin typeface="Times New Roman"/>
              </a:rPr>
              <a:t>, Тройка, </a:t>
            </a:r>
            <a:r>
              <a:rPr lang="en-US" sz="1200" b="1" u="sng">
                <a:solidFill>
                  <a:srgbClr val="F0F0F0"/>
                </a:solidFill>
                <a:latin typeface="Times New Roman"/>
              </a:rPr>
              <a:t>ClubCar</a:t>
            </a:r>
            <a:endParaRPr lang="ru-RU" sz="1200" b="1"/>
          </a:p>
        </p:txBody>
      </p:sp>
      <p:sp>
        <p:nvSpPr>
          <p:cNvPr id="6" name="Google Shape;51;p7"/>
          <p:cNvSpPr/>
          <p:nvPr/>
        </p:nvSpPr>
        <p:spPr bwMode="auto">
          <a:xfrm>
            <a:off x="0" y="-12967"/>
            <a:ext cx="7559040" cy="1191259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7" name="Google Shape;52;p7"/>
          <p:cNvSpPr/>
          <p:nvPr/>
        </p:nvSpPr>
        <p:spPr bwMode="auto">
          <a:xfrm>
            <a:off x="0" y="-12332"/>
            <a:ext cx="1191260" cy="1191259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8" name="Google Shape;53;p7"/>
          <p:cNvSpPr/>
          <p:nvPr/>
        </p:nvSpPr>
        <p:spPr bwMode="auto">
          <a:xfrm>
            <a:off x="3968115" y="562343"/>
            <a:ext cx="254000" cy="40640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9" name="Google Shape;54;p7"/>
          <p:cNvSpPr/>
          <p:nvPr/>
        </p:nvSpPr>
        <p:spPr bwMode="auto">
          <a:xfrm>
            <a:off x="4163059" y="782053"/>
            <a:ext cx="272414" cy="40640"/>
          </a:xfrm>
          <a:prstGeom prst="rect">
            <a:avLst/>
          </a:prstGeom>
          <a:blipFill>
            <a:blip r:embed="rId5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10" name="Google Shape;55;p7"/>
          <p:cNvSpPr/>
          <p:nvPr/>
        </p:nvSpPr>
        <p:spPr bwMode="auto">
          <a:xfrm>
            <a:off x="3815714" y="961758"/>
            <a:ext cx="241935" cy="40640"/>
          </a:xfrm>
          <a:prstGeom prst="rect">
            <a:avLst/>
          </a:prstGeom>
          <a:blipFill>
            <a:blip r:embed="rId6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91260" y="29608"/>
            <a:ext cx="67821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Bef>
                <a:spcPts val="350"/>
              </a:spcBef>
              <a:spcAft>
                <a:spcPts val="0"/>
              </a:spcAft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ООО «АГРО АЛЬЯНС» — официальный дилер электрокаров </a:t>
            </a:r>
            <a:r>
              <a:rPr lang="en-US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Garia</a:t>
            </a:r>
            <a:r>
              <a:rPr lang="ru-RU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, Тройка, </a:t>
            </a:r>
            <a:r>
              <a:rPr lang="en-US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ClubCar</a:t>
            </a:r>
            <a:endParaRPr lang="ru-RU" sz="1200" b="1">
              <a:latin typeface="Times New Roman"/>
              <a:ea typeface="Arial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127474, город Москва, ул. 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Селигерская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, д. 18  корпус 3, пом. 1Н ком4; 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ИНН 7713427990;   КПП  771301001; ОГРН  1177746088387; р/с 40702810202860003639 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В  ООО «Банк Точка»; БИК:044525104 </a:t>
            </a:r>
            <a:endParaRPr lang="ru-RU" sz="1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Google Shape;58;p7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3368572" cy="34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>
              <a:lnSpc>
                <a:spcPct val="10608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(495) 149-7</a:t>
            </a:r>
            <a:r>
              <a:rPr lang="ru-RU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-08  </a:t>
            </a:r>
            <a:r>
              <a:rPr lang="ru-RU"/>
              <a:t>ООО 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</a:t>
            </a:r>
            <a:r>
              <a:rPr lang="ru-RU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АГРО-АЛЬЯНС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</a:t>
            </a:r>
            <a:endParaRPr/>
          </a:p>
        </p:txBody>
      </p:sp>
      <p:sp>
        <p:nvSpPr>
          <p:cNvPr id="13" name="Google Shape;59;p7"/>
          <p:cNvSpPr txBox="1">
            <a:spLocks noGrp="1"/>
          </p:cNvSpPr>
          <p:nvPr>
            <p:ph type="sldNum" idx="12"/>
          </p:nvPr>
        </p:nvSpPr>
        <p:spPr bwMode="auto">
          <a:xfrm>
            <a:off x="6658228" y="9930130"/>
            <a:ext cx="415431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noAutofit/>
          </a:bodyPr>
          <a:lstStyle/>
          <a:p>
            <a: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2000" b="0" i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/>
            </a:fld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97295" y="7008533"/>
            <a:ext cx="2868274" cy="1390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ru-RU" sz="26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Снегоуборочный </a:t>
            </a:r>
            <a:endParaRPr/>
          </a:p>
          <a:p>
            <a:pPr>
              <a:spcAft>
                <a:spcPts val="800"/>
              </a:spcAft>
              <a:defRPr/>
            </a:pPr>
            <a:r>
              <a:rPr lang="ru-RU" sz="26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От</a:t>
            </a:r>
            <a:r>
              <a:rPr lang="ru-RU" sz="26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вал</a:t>
            </a:r>
            <a:endParaRPr/>
          </a:p>
          <a:p>
            <a:pPr>
              <a:lnSpc>
                <a:spcPct val="114999"/>
              </a:lnSpc>
              <a:spcAft>
                <a:spcPts val="800"/>
              </a:spcAft>
              <a:defRPr/>
            </a:pPr>
            <a:r>
              <a:rPr lang="ru-RU" sz="1800">
                <a:solidFill>
                  <a:schemeClr val="bg1"/>
                </a:solidFill>
                <a:latin typeface="Times New Roman"/>
                <a:cs typeface="Times New Roman"/>
              </a:rPr>
              <a:t>С изменением угла 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4452183" y="2151278"/>
            <a:ext cx="2868274" cy="165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  <a:defRPr/>
            </a:pPr>
            <a:endParaRPr lang="ru-RU" sz="3200" b="1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800"/>
              </a:spcAft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Вращающаяся</a:t>
            </a:r>
            <a:endParaRPr/>
          </a:p>
          <a:p>
            <a:pPr algn="r">
              <a:spcAft>
                <a:spcPts val="800"/>
              </a:spcAft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Щетка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2973" y="2103165"/>
            <a:ext cx="3968115" cy="29760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041180" y="2094579"/>
            <a:ext cx="3491090" cy="29760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581986" y="6375738"/>
            <a:ext cx="3877219" cy="2489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7295" y="6367151"/>
            <a:ext cx="4163059" cy="267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142029" y="432261"/>
            <a:ext cx="6427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</a:rPr>
              <a:t>ООО «АГРО АЛЬЯНС» — официальный дилер электромобилей </a:t>
            </a:r>
            <a:r>
              <a:rPr lang="en-US" sz="1200" b="1" u="sng">
                <a:solidFill>
                  <a:srgbClr val="F0F0F0"/>
                </a:solidFill>
                <a:latin typeface="Times New Roman"/>
              </a:rPr>
              <a:t>Garia</a:t>
            </a:r>
            <a:r>
              <a:rPr lang="ru-RU" sz="1200" b="1" u="sng">
                <a:solidFill>
                  <a:srgbClr val="F0F0F0"/>
                </a:solidFill>
                <a:latin typeface="Times New Roman"/>
              </a:rPr>
              <a:t>, Тройка, </a:t>
            </a:r>
            <a:r>
              <a:rPr lang="en-US" sz="1200" b="1" u="sng">
                <a:solidFill>
                  <a:srgbClr val="F0F0F0"/>
                </a:solidFill>
                <a:latin typeface="Times New Roman"/>
              </a:rPr>
              <a:t>ClubCar</a:t>
            </a:r>
            <a:endParaRPr lang="ru-RU" sz="1200" b="1"/>
          </a:p>
        </p:txBody>
      </p:sp>
      <p:sp>
        <p:nvSpPr>
          <p:cNvPr id="2" name="Google Shape;51;p7"/>
          <p:cNvSpPr/>
          <p:nvPr/>
        </p:nvSpPr>
        <p:spPr bwMode="auto">
          <a:xfrm>
            <a:off x="0" y="-12967"/>
            <a:ext cx="7559040" cy="1191259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4" name="Google Shape;52;p7"/>
          <p:cNvSpPr/>
          <p:nvPr/>
        </p:nvSpPr>
        <p:spPr bwMode="auto">
          <a:xfrm>
            <a:off x="0" y="-12332"/>
            <a:ext cx="1191260" cy="1191259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7" name="Google Shape;53;p7"/>
          <p:cNvSpPr/>
          <p:nvPr/>
        </p:nvSpPr>
        <p:spPr bwMode="auto">
          <a:xfrm>
            <a:off x="3968115" y="562343"/>
            <a:ext cx="254000" cy="40640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8" name="Google Shape;54;p7"/>
          <p:cNvSpPr/>
          <p:nvPr/>
        </p:nvSpPr>
        <p:spPr bwMode="auto">
          <a:xfrm>
            <a:off x="4163059" y="782053"/>
            <a:ext cx="272414" cy="40640"/>
          </a:xfrm>
          <a:prstGeom prst="rect">
            <a:avLst/>
          </a:prstGeom>
          <a:blipFill>
            <a:blip r:embed="rId5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9" name="Google Shape;55;p7"/>
          <p:cNvSpPr/>
          <p:nvPr/>
        </p:nvSpPr>
        <p:spPr bwMode="auto">
          <a:xfrm>
            <a:off x="3815714" y="961758"/>
            <a:ext cx="241935" cy="40640"/>
          </a:xfrm>
          <a:prstGeom prst="rect">
            <a:avLst/>
          </a:prstGeom>
          <a:blipFill>
            <a:blip r:embed="rId6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91260" y="29608"/>
            <a:ext cx="67821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spcBef>
                <a:spcPts val="350"/>
              </a:spcBef>
              <a:spcAft>
                <a:spcPts val="0"/>
              </a:spcAft>
              <a:defRPr/>
            </a:pPr>
            <a:r>
              <a:rPr lang="ru-RU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ООО «АГРО АЛЬЯНС» — официальный дилер электрокаров </a:t>
            </a:r>
            <a:r>
              <a:rPr lang="en-US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Garia</a:t>
            </a:r>
            <a:r>
              <a:rPr lang="ru-RU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, Тройка, </a:t>
            </a:r>
            <a:r>
              <a:rPr lang="en-US" sz="1200" b="1" u="sng">
                <a:solidFill>
                  <a:srgbClr val="F0F0F0"/>
                </a:solidFill>
                <a:latin typeface="Times New Roman"/>
                <a:ea typeface="Arial"/>
                <a:cs typeface="Times New Roman"/>
              </a:rPr>
              <a:t>ClubCar</a:t>
            </a:r>
            <a:endParaRPr lang="ru-RU" sz="1200" b="1">
              <a:latin typeface="Times New Roman"/>
              <a:ea typeface="Arial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127474, город Москва, ул. 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Селигерская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, д. 18  корпус 3, пом. 1Н ком4; </a:t>
            </a:r>
            <a:endParaRPr/>
          </a:p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ИНН 7713427990;   КПП  771301001; ОГРН  1177746088387; р/с 40702810202860003639 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ru-RU" sz="1200" b="1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В  ООО «Банк Точка»; БИК:044525104 </a:t>
            </a:r>
            <a:endParaRPr lang="ru-RU" sz="1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Google Shape;58;p7"/>
          <p:cNvSpPr txBox="1">
            <a:spLocks noGrp="1"/>
          </p:cNvSpPr>
          <p:nvPr>
            <p:ph type="ftr" idx="11"/>
          </p:nvPr>
        </p:nvSpPr>
        <p:spPr bwMode="auto">
          <a:xfrm>
            <a:off x="1066901" y="9923094"/>
            <a:ext cx="3368572" cy="34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>
              <a:lnSpc>
                <a:spcPct val="10608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(495) 149-7</a:t>
            </a:r>
            <a:r>
              <a:rPr lang="ru-RU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-08  </a:t>
            </a:r>
            <a:r>
              <a:rPr lang="ru-RU"/>
              <a:t>ООО 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«</a:t>
            </a:r>
            <a:r>
              <a:rPr lang="ru-RU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АГРО-АЛЬЯНС</a:t>
            </a:r>
            <a:r>
              <a:rPr lang="en-US" sz="1150" b="0" i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</a:t>
            </a:r>
            <a:endParaRPr/>
          </a:p>
        </p:txBody>
      </p:sp>
      <p:sp>
        <p:nvSpPr>
          <p:cNvPr id="21" name="Google Shape;59;p7"/>
          <p:cNvSpPr txBox="1">
            <a:spLocks noGrp="1"/>
          </p:cNvSpPr>
          <p:nvPr>
            <p:ph type="sldNum" idx="12"/>
          </p:nvPr>
        </p:nvSpPr>
        <p:spPr bwMode="auto">
          <a:xfrm>
            <a:off x="6658229" y="9930130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noAutofit/>
          </a:bodyPr>
          <a:lstStyle/>
          <a:p>
            <a:pPr marL="29844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2000" b="0" i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/>
            </a:fld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96004" y="1111913"/>
            <a:ext cx="6912244" cy="7257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>
                <a:latin typeface="Book Antiqua"/>
                <a:ea typeface="SimSun;宋体"/>
                <a:cs typeface="Times New Roman"/>
              </a:rPr>
              <a:t>Технические характеристики</a:t>
            </a:r>
            <a:endParaRPr lang="ru-RU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Объем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мусорного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бака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450 л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Объем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 бака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чистой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воды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220 л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Ширина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подметания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(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2 щетки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):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1 800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мм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Ширина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щетки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800 мм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ru-RU" sz="1600">
                <a:latin typeface="Book Antiqua"/>
                <a:ea typeface="SimSun;宋体"/>
                <a:cs typeface="Times New Roman"/>
              </a:rPr>
              <a:t>Производительность: 36 000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кв.м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./ч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Рабочая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скорость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2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0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км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/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ч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Максимальный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общий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вес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1 810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кг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>
                <a:latin typeface="Book Antiqua"/>
                <a:ea typeface="SimSun;宋体"/>
                <a:cs typeface="Times New Roman"/>
              </a:rPr>
              <a:t>Габариты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3 750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м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м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×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 1 700мм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×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 2 210мм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Колея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1473,5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мм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Колесная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база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958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мм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Минимальный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радиус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поворота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: </a:t>
            </a:r>
            <a:r>
              <a:rPr lang="ru-RU" sz="1600">
                <a:latin typeface="Book Antiqua"/>
                <a:ea typeface="SimSun;宋体"/>
                <a:cs typeface="Times New Roman"/>
              </a:rPr>
              <a:t>25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00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мм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  <a:ea typeface="SimSun;宋体"/>
                <a:cs typeface="Times New Roman"/>
              </a:rPr>
              <a:t>Максимальный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уклон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при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подъеме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(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при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полной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 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загрузке</a:t>
            </a:r>
            <a:r>
              <a:rPr lang="en-US" sz="1600">
                <a:latin typeface="Book Antiqua"/>
                <a:ea typeface="SimSun;宋体"/>
                <a:cs typeface="Times New Roman"/>
              </a:rPr>
              <a:t>): 20</a:t>
            </a:r>
            <a:r>
              <a:rPr lang="zh-CN" sz="1600">
                <a:latin typeface="Book Antiqua"/>
                <a:ea typeface="SimSun;宋体"/>
                <a:cs typeface="Times New Roman"/>
              </a:rPr>
              <a:t>％</a:t>
            </a:r>
            <a:endParaRPr lang="ru-RU" sz="1600">
              <a:latin typeface="Book Antiqua"/>
              <a:ea typeface="SimSun;宋体"/>
              <a:cs typeface="Times New Roman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>
                <a:latin typeface="Book Antiqua"/>
              </a:rPr>
              <a:t>Электродвигатель: </a:t>
            </a:r>
            <a:r>
              <a:rPr lang="en-US" sz="1600">
                <a:latin typeface="Book Antiqua"/>
              </a:rPr>
              <a:t>Travelmotor</a:t>
            </a:r>
            <a:r>
              <a:rPr lang="en-US" sz="1600">
                <a:latin typeface="Book Antiqua"/>
              </a:rPr>
              <a:t> </a:t>
            </a:r>
            <a:endParaRPr lang="ru-RU" sz="1600">
              <a:latin typeface="Book Antiqu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1600">
                <a:latin typeface="Book Antiqua"/>
              </a:rPr>
              <a:t>Тип батареи: литиевая батарея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ru-RU" sz="1600">
                <a:latin typeface="Book Antiqua"/>
              </a:rPr>
              <a:t>Напряжение батареи (В): 322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ru-RU" sz="1600">
                <a:latin typeface="Book Antiqua"/>
              </a:rPr>
              <a:t>Мотор </a:t>
            </a:r>
            <a:r>
              <a:rPr lang="ru-RU" sz="1600">
                <a:latin typeface="Book Antiqua"/>
              </a:rPr>
              <a:t>пылесова</a:t>
            </a:r>
            <a:r>
              <a:rPr lang="ru-RU" sz="1600">
                <a:latin typeface="Book Antiqua"/>
              </a:rPr>
              <a:t>  : 5,5 кВт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ru-RU" sz="1600">
                <a:latin typeface="Book Antiqua"/>
              </a:rPr>
              <a:t>Мощность тягового мотора (кВт): 72в/7,5 кВт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en-US" sz="1600">
                <a:latin typeface="Book Antiqua"/>
              </a:rPr>
              <a:t>Время</a:t>
            </a:r>
            <a:r>
              <a:rPr lang="en-US" sz="1600">
                <a:latin typeface="Book Antiqua"/>
              </a:rPr>
              <a:t> </a:t>
            </a:r>
            <a:r>
              <a:rPr lang="ru-RU" sz="1600">
                <a:latin typeface="Book Antiqua"/>
              </a:rPr>
              <a:t>работы на одном заряде: 4-5 ч</a:t>
            </a:r>
            <a:endParaRPr lang="ru-RU" sz="1600">
              <a:latin typeface="Book Antiqua"/>
              <a:ea typeface="SimSun;宋体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/>
          <p:nvPr/>
        </p:nvSpPr>
        <p:spPr bwMode="auto">
          <a:xfrm>
            <a:off x="0" y="0"/>
            <a:ext cx="7556500" cy="5349875"/>
          </a:xfrm>
          <a:prstGeom prst="rect">
            <a:avLst/>
          </a:prstGeom>
          <a:solidFill>
            <a:srgbClr val="0E233D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3" name="Google Shape;103;p10"/>
          <p:cNvSpPr/>
          <p:nvPr/>
        </p:nvSpPr>
        <p:spPr bwMode="auto">
          <a:xfrm>
            <a:off x="-6350" y="5216524"/>
            <a:ext cx="7562850" cy="4621957"/>
          </a:xfrm>
          <a:prstGeom prst="rect">
            <a:avLst/>
          </a:prstGeom>
          <a:solidFill>
            <a:srgbClr val="C7E8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4" name="Google Shape;104;p1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96850" y="208331"/>
            <a:ext cx="140335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171950" y="6075971"/>
            <a:ext cx="2987676" cy="29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 txBox="1"/>
          <p:nvPr/>
        </p:nvSpPr>
        <p:spPr bwMode="auto">
          <a:xfrm>
            <a:off x="203200" y="7614601"/>
            <a:ext cx="4703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28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Карта проезда  →  </a:t>
            </a:r>
            <a:endParaRPr sz="2800" b="0" i="0" u="none" strike="noStrike" cap="none" spc="0">
              <a:ln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7" name="Google Shape;107;p10"/>
          <p:cNvSpPr txBox="1"/>
          <p:nvPr/>
        </p:nvSpPr>
        <p:spPr bwMode="auto">
          <a:xfrm>
            <a:off x="203200" y="6154741"/>
            <a:ext cx="38988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Наш </a:t>
            </a:r>
            <a:r>
              <a:rPr lang="ru-RU" sz="2000">
                <a:latin typeface="Times New Roman"/>
                <a:cs typeface="Times New Roman"/>
              </a:rPr>
              <a:t>а</a:t>
            </a:r>
            <a:r>
              <a:rPr lang="ru-RU" sz="20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дрес</a:t>
            </a:r>
            <a:r>
              <a:rPr lang="ru-RU" sz="20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1200" b="0" i="0" u="none" strike="noStrike" cap="none" spc="0">
              <a:ln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Москва, Калужское шоссе 12с2</a:t>
            </a:r>
            <a:endParaRPr sz="2400" b="0" i="0" u="none" strike="noStrike" cap="none" spc="0">
              <a:ln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Google Shape;108;p10"/>
          <p:cNvSpPr txBox="1"/>
          <p:nvPr/>
        </p:nvSpPr>
        <p:spPr bwMode="auto">
          <a:xfrm>
            <a:off x="-6350" y="5376215"/>
            <a:ext cx="756285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Тел:. +7(495)149-73-08</a:t>
            </a:r>
            <a:r>
              <a:rPr lang="en-US" sz="2400">
                <a:solidFill>
                  <a:schemeClr val="tx1"/>
                </a:solidFill>
                <a:latin typeface="Times New Roman"/>
                <a:cs typeface="Times New Roman"/>
              </a:rPr>
              <a:t>        </a:t>
            </a:r>
            <a:r>
              <a:rPr lang="en" sz="24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info@troykaelectro.ru</a:t>
            </a:r>
            <a:endParaRPr lang="en" sz="2400" b="0" i="0" u="none" strike="noStrike" cap="none" spc="0">
              <a:ln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37160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sz="1400" b="0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Google Shape;58;p7"/>
          <p:cNvSpPr txBox="1">
            <a:spLocks noGrp="1"/>
          </p:cNvSpPr>
          <p:nvPr>
            <p:ph type="ftr" idx="11"/>
          </p:nvPr>
        </p:nvSpPr>
        <p:spPr bwMode="auto">
          <a:xfrm>
            <a:off x="689078" y="9923094"/>
            <a:ext cx="3368572" cy="34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l">
              <a:lnSpc>
                <a:spcPct val="106085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50" b="0" i="0">
                <a:solidFill>
                  <a:schemeClr val="tx1"/>
                </a:solidFill>
                <a:latin typeface="Times New Roman"/>
                <a:cs typeface="Times New Roman"/>
              </a:rPr>
              <a:t>+7 </a:t>
            </a:r>
            <a:r>
              <a:rPr lang="en-US" sz="1150" b="0" i="0">
                <a:solidFill>
                  <a:schemeClr val="tx1"/>
                </a:solidFill>
                <a:latin typeface="Times New Roman"/>
                <a:cs typeface="Times New Roman"/>
              </a:rPr>
              <a:t>(495) 149-7</a:t>
            </a:r>
            <a:r>
              <a:rPr lang="ru-RU" sz="1150" b="0" i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lang="en-US" sz="1150" b="0" i="0">
                <a:solidFill>
                  <a:schemeClr val="tx1"/>
                </a:solidFill>
                <a:latin typeface="Times New Roman"/>
                <a:cs typeface="Times New Roman"/>
              </a:rPr>
              <a:t>-08 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ООО </a:t>
            </a:r>
            <a:r>
              <a:rPr lang="en-US" sz="1150" b="0" i="0">
                <a:solidFill>
                  <a:schemeClr val="tx1"/>
                </a:solidFill>
                <a:latin typeface="Times New Roman"/>
                <a:cs typeface="Times New Roman"/>
              </a:rPr>
              <a:t>«</a:t>
            </a:r>
            <a:r>
              <a:rPr lang="ru-RU" sz="1150" b="0" i="0">
                <a:solidFill>
                  <a:schemeClr val="tx1"/>
                </a:solidFill>
                <a:latin typeface="Times New Roman"/>
                <a:cs typeface="Times New Roman"/>
              </a:rPr>
              <a:t>АГРО-АЛЬЯНС </a:t>
            </a:r>
            <a:r>
              <a:rPr lang="en-US" sz="1150" b="0" i="0">
                <a:solidFill>
                  <a:schemeClr val="tx1"/>
                </a:solidFill>
                <a:latin typeface="Times New Roman"/>
                <a:cs typeface="Times New Roman"/>
              </a:rPr>
              <a:t>»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Google Shape;59;p7"/>
          <p:cNvSpPr txBox="1">
            <a:spLocks noGrp="1"/>
          </p:cNvSpPr>
          <p:nvPr>
            <p:ph type="sldNum" idx="12"/>
          </p:nvPr>
        </p:nvSpPr>
        <p:spPr bwMode="auto">
          <a:xfrm>
            <a:off x="6651405" y="9923306"/>
            <a:ext cx="197484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ctr" anchorCtr="0">
            <a:noAutofit/>
          </a:bodyPr>
          <a:lstStyle/>
          <a:p>
            <a:pPr marL="29844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Times New Roman"/>
                <a:cs typeface="Times New Roman"/>
              </a:rPr>
              <a:t/>
            </a:fld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Произвольный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Theme 1</vt:lpstr>
      <vt:lpstr>Theme 2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dc:identifier/>
  <dc:language/>
  <cp:lastModifiedBy>Роман Бураков</cp:lastModifiedBy>
  <cp:revision>226</cp:revision>
  <dcterms:modified xsi:type="dcterms:W3CDTF">2024-05-28T11:35:31Z</dcterms:modified>
  <cp:category/>
  <cp:contentStatus/>
  <cp:version/>
</cp:coreProperties>
</file>